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8.xml.rels" ContentType="application/vnd.openxmlformats-package.relationships+xml"/>
  <Override PartName="/ppt/notesSlides/notesSlide11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7.xml" ContentType="application/vnd.openxmlformats-officedocument.presentationml.notesSlide+xml"/>
  <Override PartName="/ppt/media/image52.png" ContentType="image/png"/>
  <Override PartName="/ppt/media/image51.png" ContentType="image/png"/>
  <Override PartName="/ppt/media/image50.png" ContentType="image/png"/>
  <Override PartName="/ppt/media/image49.png" ContentType="image/png"/>
  <Override PartName="/ppt/media/image47.jpeg" ContentType="image/jpeg"/>
  <Override PartName="/ppt/media/image46.jpeg" ContentType="image/jpeg"/>
  <Override PartName="/ppt/media/image45.jpeg" ContentType="image/jpeg"/>
  <Override PartName="/ppt/media/image44.jpeg" ContentType="image/jpeg"/>
  <Override PartName="/ppt/media/image43.jpeg" ContentType="image/jpeg"/>
  <Override PartName="/ppt/media/image42.png" ContentType="image/png"/>
  <Override PartName="/ppt/media/image41.png" ContentType="image/png"/>
  <Override PartName="/ppt/media/image40.png" ContentType="image/png"/>
  <Override PartName="/ppt/media/image39.png" ContentType="image/png"/>
  <Override PartName="/ppt/media/image14.png" ContentType="image/png"/>
  <Override PartName="/ppt/media/image38.png" ContentType="image/png"/>
  <Override PartName="/ppt/media/image13.png" ContentType="image/png"/>
  <Override PartName="/ppt/media/image37.png" ContentType="image/png"/>
  <Override PartName="/ppt/media/image12.png" ContentType="image/png"/>
  <Override PartName="/ppt/media/image11.png" ContentType="image/png"/>
  <Override PartName="/ppt/media/image16.png" ContentType="image/png"/>
  <Override PartName="/ppt/media/image15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1.png" ContentType="image/png"/>
  <Override PartName="/ppt/media/image48.png" ContentType="image/png"/>
  <Override PartName="/ppt/media/image23.png" ContentType="image/png"/>
  <Override PartName="/ppt/media/image25.png" ContentType="image/png"/>
  <Override PartName="/ppt/media/image28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10.png" ContentType="image/png"/>
  <Override PartName="/ppt/media/image35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5.png" ContentType="image/png"/>
  <Override PartName="/ppt/media/image6.png" ContentType="image/png"/>
  <Override PartName="/ppt/media/image53.jpeg" ContentType="image/jpeg"/>
  <Override PartName="/ppt/media/image4.png" ContentType="image/png"/>
  <Override PartName="/ppt/media/image20.jpeg" ContentType="image/jpeg"/>
  <Override PartName="/ppt/media/image22.jpeg" ContentType="image/jpeg"/>
  <Override PartName="/ppt/media/image24.jpeg" ContentType="image/jpeg"/>
  <Override PartName="/ppt/media/image26.jpeg" ContentType="image/jpeg"/>
  <Override PartName="/ppt/media/image27.jpeg" ContentType="image/jpeg"/>
  <Override PartName="/ppt/media/image29.png" ContentType="image/png"/>
  <Override PartName="/ppt/media/image36.jpeg" ContentType="image/jpeg"/>
  <Override PartName="/ppt/slideMasters/_rels/slideMaster7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_rels/slideLayout8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eg>
</file>

<file path=ppt/media/image45.jpeg>
</file>

<file path=ppt/media/image46.jpe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9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9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9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73817829-033B-4007-AE26-9ECE3B9D6B13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4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500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fld id="{1D158025-5CE1-43E1-B879-156654A86BD1}" type="slidenum">
              <a:rPr b="0" lang="en-US" sz="1800" spc="-1" strike="noStrike">
                <a:latin typeface="Arial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5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503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fld id="{DA4E027E-F006-43C4-B0CF-2701891F6A07}" type="slidenum">
              <a:rPr b="0" lang="en-US" sz="1800" spc="-1" strike="noStrike">
                <a:latin typeface="Arial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5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African version of erum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3 days summer school, 2 days workshop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Venue should be a country with lenient travel rules (visas and passports)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506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fld id="{9D09607C-91DE-4102-B0D5-AEE00AA645F5}" type="slidenum">
              <a:rPr b="0" lang="en-US" sz="1800" spc="-1" strike="noStrike">
                <a:latin typeface="Arial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5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Immense support from the #rstats community, for SatRday Kampala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Invitation to travel to France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509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fld id="{90E869C7-623F-467F-A16E-73CF6D80F46C}" type="slidenum">
              <a:rPr b="0" lang="en-US" sz="1800" spc="-1" strike="noStrike">
                <a:latin typeface="Arial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African version of erum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3 days summer school, 2 days workshop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Venue should be a country with lenient travel rules (visas and passports)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512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fld id="{BDD5D938-1BEF-4C23-B6D5-83D1F7CC4259}" type="slidenum">
              <a:rPr b="0" lang="en-US" sz="1800" spc="-1" strike="noStrike">
                <a:latin typeface="Arial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5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African version of erum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3 days summer school, 2 days workshop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Venue should be a country with lenient travel rules (visas and passports)</a:t>
            </a:r>
            <a:endParaRPr b="0" lang="en-US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515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fld id="{93F95C24-18A9-4D0D-B595-8264BC760F89}" type="slidenum">
              <a:rPr b="0" lang="en-US" sz="1800" spc="-1" strike="noStrike">
                <a:latin typeface="Arial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4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Developed R User Groups mentoring/supporting new R User Groups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497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fld id="{92DCEE11-6716-4675-AD66-B7AD10B1D112}" type="slidenum">
              <a:rPr b="0" lang="en-US" sz="1800" spc="-1" strike="noStrike">
                <a:latin typeface="Arial"/>
              </a:rPr>
              <a:t>&lt;number&gt;</a:t>
            </a:fld>
            <a:endParaRPr b="0" lang="en-US" sz="18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" name="CustomShape 2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CustomShape 8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CustomShape 11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11" name="Group 12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2" name="CustomShape 13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CustomShape 15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" name="PlaceHolder 16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600" cy="706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1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54" name="CustomShape 2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3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5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6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7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8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9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CustomShape 10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3" name="CustomShape 11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64" name="Group 12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65" name="CustomShape 13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" name="CustomShape 14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CustomShape 15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16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17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18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19"/>
            <p:cNvSpPr/>
            <p:nvPr/>
          </p:nvSpPr>
          <p:spPr>
            <a:xfrm rot="21010200">
              <a:off x="8490960" y="41929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20"/>
            <p:cNvSpPr/>
            <p:nvPr/>
          </p:nvSpPr>
          <p:spPr>
            <a:xfrm>
              <a:off x="455760" y="4241880"/>
              <a:ext cx="11277000" cy="2336400"/>
            </a:xfrm>
            <a:custGeom>
              <a:avLst/>
              <a:gdLst/>
              <a:ah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21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4" name="CustomShape 2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5" name="PlaceHolder 2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14" name="CustomShape 2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" name="CustomShape 3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CustomShape 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17" name="CustomShape 5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CustomShape 6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CustomShape 7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0" name="CustomShape 8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" name="CustomShape 9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" name="CustomShape 10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3" name="CustomShape 11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124" name="Group 12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25" name="CustomShape 13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" name="CustomShape 14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7" name="CustomShape 15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8" name="CustomShape 16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CustomShape 17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0" name="CustomShape 18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1" name="CustomShape 19"/>
            <p:cNvSpPr/>
            <p:nvPr/>
          </p:nvSpPr>
          <p:spPr>
            <a:xfrm>
              <a:off x="7289640" y="402120"/>
              <a:ext cx="4478040" cy="6053040"/>
            </a:xfrm>
            <a:prstGeom prst="rect">
              <a:avLst/>
            </a:prstGeom>
            <a:solidFill>
              <a:srgbClr val="ffffff"/>
            </a:soli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2" name="CustomShape 20"/>
            <p:cNvSpPr/>
            <p:nvPr/>
          </p:nvSpPr>
          <p:spPr>
            <a:xfrm rot="16200000">
              <a:off x="3787200" y="2802240"/>
              <a:ext cx="6053040" cy="1253880"/>
            </a:xfrm>
            <a:custGeom>
              <a:avLst/>
              <a:gdLst/>
              <a:ah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" name="CustomShape 21"/>
            <p:cNvSpPr/>
            <p:nvPr/>
          </p:nvSpPr>
          <p:spPr>
            <a:xfrm rot="15922200">
              <a:off x="4698360" y="182628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" name="CustomShape 22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5" name="CustomShape 2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6" name="PlaceHolder 2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75" name="CustomShape 2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6" name="CustomShape 3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77" name="CustomShape 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78" name="CustomShape 5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79" name="CustomShape 6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80" name="CustomShape 7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81" name="CustomShape 8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" name="CustomShape 9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3" name="CustomShape 10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84" name="CustomShape 11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185" name="Group 12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86" name="CustomShape 13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7" name="CustomShape 14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CustomShape 15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89" name="CustomShape 16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90" name="CustomShape 17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18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CustomShape 19"/>
            <p:cNvSpPr/>
            <p:nvPr/>
          </p:nvSpPr>
          <p:spPr>
            <a:xfrm rot="21010200">
              <a:off x="8490960" y="41929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" name="CustomShape 20"/>
            <p:cNvSpPr/>
            <p:nvPr/>
          </p:nvSpPr>
          <p:spPr>
            <a:xfrm>
              <a:off x="455760" y="4241880"/>
              <a:ext cx="11277000" cy="2336400"/>
            </a:xfrm>
            <a:custGeom>
              <a:avLst/>
              <a:gdLst/>
              <a:ah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4" name="CustomShape 21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5" name="CustomShape 2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96" name="PlaceHolder 2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235" name="CustomShape 2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6" name="CustomShape 3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37" name="CustomShape 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38" name="CustomShape 5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39" name="CustomShape 6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40" name="CustomShape 7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41" name="CustomShape 8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2" name="CustomShape 9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3" name="CustomShape 10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44" name="CustomShape 1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45" name="PlaceHolder 1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46" name="PlaceHolder 1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284" name="CustomShape 2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5" name="CustomShape 3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86" name="CustomShape 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87" name="CustomShape 5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88" name="CustomShape 6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89" name="CustomShape 7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90" name="CustomShape 8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1" name="CustomShape 9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2" name="CustomShape 10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93" name="CustomShape 11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grpSp>
        <p:nvGrpSpPr>
          <p:cNvPr id="294" name="Group 12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295" name="CustomShape 13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6" name="CustomShape 14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97" name="CustomShape 15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98" name="CustomShape 16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99" name="CustomShape 17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00" name="CustomShape 18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01" name="CustomShape 19"/>
            <p:cNvSpPr/>
            <p:nvPr/>
          </p:nvSpPr>
          <p:spPr>
            <a:xfrm rot="21010200">
              <a:off x="8490960" y="41929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2" name="CustomShape 20"/>
            <p:cNvSpPr/>
            <p:nvPr/>
          </p:nvSpPr>
          <p:spPr>
            <a:xfrm>
              <a:off x="455760" y="4241880"/>
              <a:ext cx="11277000" cy="2336400"/>
            </a:xfrm>
            <a:custGeom>
              <a:avLst/>
              <a:gdLst/>
              <a:ah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3" name="CustomShape 21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04" name="CustomShape 2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05" name="PlaceHolder 2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06" name="PlaceHolder 2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344" name="CustomShape 2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908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5" name="CustomShape 3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46" name="CustomShape 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47" name="CustomShape 5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48" name="CustomShape 6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49" name="CustomShape 7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/>
            </a:gradFill>
            <a:ln w="9360"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350" name="CustomShape 8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1" name="CustomShape 9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2" name="CustomShape 10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53" name="CustomShape 1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rgbClr val="b31166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54" name="PlaceHolder 1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55" name="PlaceHolder 1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jpeg"/><Relationship Id="rId3" Type="http://schemas.openxmlformats.org/officeDocument/2006/relationships/image" Target="../media/image27.jpe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slideLayout" Target="../slideLayouts/slideLayout4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73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7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jpeg"/><Relationship Id="rId3" Type="http://schemas.openxmlformats.org/officeDocument/2006/relationships/slideLayout" Target="../slideLayouts/slideLayout73.xml"/><Relationship Id="rId4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73.xml"/><Relationship Id="rId4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7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6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jpeg"/><Relationship Id="rId4" Type="http://schemas.openxmlformats.org/officeDocument/2006/relationships/image" Target="../media/image44.jpeg"/><Relationship Id="rId5" Type="http://schemas.openxmlformats.org/officeDocument/2006/relationships/image" Target="../media/image45.jpeg"/><Relationship Id="rId6" Type="http://schemas.openxmlformats.org/officeDocument/2006/relationships/image" Target="../media/image46.jpeg"/><Relationship Id="rId7" Type="http://schemas.openxmlformats.org/officeDocument/2006/relationships/image" Target="../media/image47.jpeg"/><Relationship Id="rId8" Type="http://schemas.openxmlformats.org/officeDocument/2006/relationships/slideLayout" Target="../slideLayouts/slideLayout73.xml"/><Relationship Id="rId9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hyperlink" Target="mailto:africarusers@gmail.com" TargetMode="External"/><Relationship Id="rId4" Type="http://schemas.openxmlformats.org/officeDocument/2006/relationships/image" Target="../media/image50.png"/><Relationship Id="rId5" Type="http://schemas.openxmlformats.org/officeDocument/2006/relationships/slideLayout" Target="../slideLayouts/slideLayout73.xml"/><Relationship Id="rId6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image" Target="../media/image53.jpeg"/><Relationship Id="rId4" Type="http://schemas.openxmlformats.org/officeDocument/2006/relationships/slideLayout" Target="../slideLayouts/slideLayout49.xml"/><Relationship Id="rId5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7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jpeg"/><Relationship Id="rId3" Type="http://schemas.openxmlformats.org/officeDocument/2006/relationships/slideLayout" Target="../slideLayouts/slideLayout7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jpeg"/><Relationship Id="rId3" Type="http://schemas.openxmlformats.org/officeDocument/2006/relationships/slideLayout" Target="../slideLayouts/slideLayout7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CustomShape 1"/>
          <p:cNvSpPr/>
          <p:nvPr/>
        </p:nvSpPr>
        <p:spPr>
          <a:xfrm>
            <a:off x="1154880" y="3403440"/>
            <a:ext cx="8825040" cy="98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1" i="1" lang="en-US" sz="4800" spc="-1" strike="noStrike">
                <a:solidFill>
                  <a:srgbClr val="ebebeb"/>
                </a:solidFill>
                <a:latin typeface="Century Gothic"/>
              </a:rPr>
              <a:t>AfricaR Initiative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399" name="CustomShape 2"/>
          <p:cNvSpPr/>
          <p:nvPr/>
        </p:nvSpPr>
        <p:spPr>
          <a:xfrm>
            <a:off x="1154880" y="2029680"/>
            <a:ext cx="8825040" cy="137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5400" spc="-1" strike="noStrike">
                <a:solidFill>
                  <a:srgbClr val="ebebeb"/>
                </a:solidFill>
                <a:latin typeface="Century Gothic"/>
                <a:ea typeface="DejaVu Sans"/>
              </a:rPr>
              <a:t>UseR! 2019</a:t>
            </a:r>
            <a:endParaRPr b="0" lang="en-US" sz="5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5400" spc="-1" strike="noStrike">
                <a:solidFill>
                  <a:srgbClr val="ebebeb"/>
                </a:solidFill>
                <a:latin typeface="Century Gothic"/>
                <a:ea typeface="DejaVu Sans"/>
              </a:rPr>
              <a:t>Toulouse, France</a:t>
            </a:r>
            <a:endParaRPr b="0" lang="en-US" sz="5400" spc="-1" strike="noStrike">
              <a:latin typeface="Arial"/>
            </a:endParaRPr>
          </a:p>
        </p:txBody>
      </p:sp>
      <p:pic>
        <p:nvPicPr>
          <p:cNvPr id="400" name="Picture 4" descr=""/>
          <p:cNvPicPr/>
          <p:nvPr/>
        </p:nvPicPr>
        <p:blipFill>
          <a:blip r:embed="rId1"/>
          <a:stretch/>
        </p:blipFill>
        <p:spPr>
          <a:xfrm>
            <a:off x="10353240" y="5029200"/>
            <a:ext cx="1350720" cy="1350720"/>
          </a:xfrm>
          <a:prstGeom prst="rect">
            <a:avLst/>
          </a:prstGeom>
          <a:ln>
            <a:noFill/>
          </a:ln>
        </p:spPr>
      </p:pic>
      <p:sp>
        <p:nvSpPr>
          <p:cNvPr id="401" name="CustomShape 3"/>
          <p:cNvSpPr/>
          <p:nvPr/>
        </p:nvSpPr>
        <p:spPr>
          <a:xfrm>
            <a:off x="1141560" y="5029200"/>
            <a:ext cx="8825040" cy="98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i="1" lang="en-US" sz="4400" spc="-1" strike="noStrike">
                <a:solidFill>
                  <a:srgbClr val="ebebeb"/>
                </a:solidFill>
                <a:latin typeface="Century Gothic"/>
              </a:rPr>
              <a:t>Shelmith N. Kariuki</a:t>
            </a:r>
            <a:br/>
            <a:r>
              <a:rPr b="0" i="1" lang="en-US" sz="4400" spc="-1" strike="noStrike">
                <a:solidFill>
                  <a:srgbClr val="ebebeb"/>
                </a:solidFill>
                <a:latin typeface="Century Gothic"/>
              </a:rPr>
              <a:t>Dennis Irorere</a:t>
            </a:r>
            <a:endParaRPr b="0" lang="en-US" sz="4400" spc="-1" strike="noStrike"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CustomShape 1"/>
          <p:cNvSpPr/>
          <p:nvPr/>
        </p:nvSpPr>
        <p:spPr>
          <a:xfrm>
            <a:off x="979560" y="2364480"/>
            <a:ext cx="8825040" cy="38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7" name="" descr=""/>
          <p:cNvPicPr/>
          <p:nvPr/>
        </p:nvPicPr>
        <p:blipFill>
          <a:blip r:embed="rId1"/>
          <a:stretch/>
        </p:blipFill>
        <p:spPr>
          <a:xfrm>
            <a:off x="533160" y="2350080"/>
            <a:ext cx="3946320" cy="1855800"/>
          </a:xfrm>
          <a:prstGeom prst="rect">
            <a:avLst/>
          </a:prstGeom>
          <a:ln>
            <a:noFill/>
          </a:ln>
        </p:spPr>
      </p:pic>
      <p:pic>
        <p:nvPicPr>
          <p:cNvPr id="428" name="" descr=""/>
          <p:cNvPicPr/>
          <p:nvPr/>
        </p:nvPicPr>
        <p:blipFill>
          <a:blip r:embed="rId2"/>
          <a:stretch/>
        </p:blipFill>
        <p:spPr>
          <a:xfrm>
            <a:off x="9097920" y="2377440"/>
            <a:ext cx="2423160" cy="2194200"/>
          </a:xfrm>
          <a:prstGeom prst="rect">
            <a:avLst/>
          </a:prstGeom>
          <a:ln>
            <a:noFill/>
          </a:ln>
        </p:spPr>
      </p:pic>
      <p:pic>
        <p:nvPicPr>
          <p:cNvPr id="429" name="" descr=""/>
          <p:cNvPicPr/>
          <p:nvPr/>
        </p:nvPicPr>
        <p:blipFill>
          <a:blip r:embed="rId3"/>
          <a:stretch/>
        </p:blipFill>
        <p:spPr>
          <a:xfrm rot="16800">
            <a:off x="5536080" y="2268720"/>
            <a:ext cx="2412360" cy="2412360"/>
          </a:xfrm>
          <a:prstGeom prst="rect">
            <a:avLst/>
          </a:prstGeom>
          <a:ln>
            <a:noFill/>
          </a:ln>
        </p:spPr>
      </p:pic>
      <p:pic>
        <p:nvPicPr>
          <p:cNvPr id="430" name="" descr=""/>
          <p:cNvPicPr/>
          <p:nvPr/>
        </p:nvPicPr>
        <p:blipFill>
          <a:blip r:embed="rId4"/>
          <a:stretch/>
        </p:blipFill>
        <p:spPr>
          <a:xfrm>
            <a:off x="914400" y="4663440"/>
            <a:ext cx="3906000" cy="2011320"/>
          </a:xfrm>
          <a:prstGeom prst="rect">
            <a:avLst/>
          </a:prstGeom>
          <a:ln>
            <a:noFill/>
          </a:ln>
        </p:spPr>
      </p:pic>
      <p:pic>
        <p:nvPicPr>
          <p:cNvPr id="431" name="" descr=""/>
          <p:cNvPicPr/>
          <p:nvPr/>
        </p:nvPicPr>
        <p:blipFill>
          <a:blip r:embed="rId5"/>
          <a:stretch/>
        </p:blipFill>
        <p:spPr>
          <a:xfrm>
            <a:off x="4838760" y="4921920"/>
            <a:ext cx="3504600" cy="1816560"/>
          </a:xfrm>
          <a:prstGeom prst="rect">
            <a:avLst/>
          </a:prstGeom>
          <a:ln>
            <a:noFill/>
          </a:ln>
        </p:spPr>
      </p:pic>
      <p:pic>
        <p:nvPicPr>
          <p:cNvPr id="432" name="" descr=""/>
          <p:cNvPicPr/>
          <p:nvPr/>
        </p:nvPicPr>
        <p:blipFill>
          <a:blip r:embed="rId6"/>
          <a:stretch/>
        </p:blipFill>
        <p:spPr>
          <a:xfrm>
            <a:off x="8595360" y="4937400"/>
            <a:ext cx="3474360" cy="182880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ustomShape 1"/>
          <p:cNvSpPr/>
          <p:nvPr/>
        </p:nvSpPr>
        <p:spPr>
          <a:xfrm>
            <a:off x="507960" y="452520"/>
            <a:ext cx="11202840" cy="137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br/>
            <a:br/>
            <a:br/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04: </a:t>
            </a:r>
            <a:r>
              <a:rPr b="1" i="1" lang="en-US" sz="3600" spc="-1" strike="noStrike">
                <a:solidFill>
                  <a:srgbClr val="ebebeb"/>
                </a:solidFill>
                <a:latin typeface="Century Gothic"/>
              </a:rPr>
              <a:t>Develop a website </a:t>
            </a:r>
            <a:br/>
            <a:r>
              <a:rPr b="1" i="1" lang="en-US" sz="3600" spc="-1" strike="noStrike">
                <a:solidFill>
                  <a:srgbClr val="ebebeb"/>
                </a:solidFill>
                <a:latin typeface="Century Gothic"/>
              </a:rPr>
              <a:t>     </a:t>
            </a:r>
            <a:r>
              <a:rPr b="0" i="1" lang="en-US" sz="3600" spc="-1" strike="noStrike">
                <a:solidFill>
                  <a:srgbClr val="ebebeb"/>
                </a:solidFill>
                <a:latin typeface="Century Gothic"/>
              </a:rPr>
              <a:t>https://africa-r.org/</a:t>
            </a:r>
            <a:br/>
            <a:br/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434" name="Picture 8" descr=""/>
          <p:cNvPicPr/>
          <p:nvPr/>
        </p:nvPicPr>
        <p:blipFill>
          <a:blip r:embed="rId1"/>
          <a:srcRect l="323" t="4293" r="-323" b="-4293"/>
          <a:stretch/>
        </p:blipFill>
        <p:spPr>
          <a:xfrm>
            <a:off x="507960" y="2375280"/>
            <a:ext cx="6237720" cy="3845160"/>
          </a:xfrm>
          <a:prstGeom prst="rect">
            <a:avLst/>
          </a:prstGeom>
          <a:ln>
            <a:noFill/>
          </a:ln>
        </p:spPr>
      </p:pic>
      <p:pic>
        <p:nvPicPr>
          <p:cNvPr id="435" name="Picture 9" descr=""/>
          <p:cNvPicPr/>
          <p:nvPr/>
        </p:nvPicPr>
        <p:blipFill>
          <a:blip r:embed="rId2"/>
          <a:stretch/>
        </p:blipFill>
        <p:spPr>
          <a:xfrm>
            <a:off x="6850080" y="2375280"/>
            <a:ext cx="4947480" cy="384516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Picture 3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  <p:sp>
        <p:nvSpPr>
          <p:cNvPr id="437" name="CustomShape 1"/>
          <p:cNvSpPr/>
          <p:nvPr/>
        </p:nvSpPr>
        <p:spPr>
          <a:xfrm>
            <a:off x="507960" y="452520"/>
            <a:ext cx="11202840" cy="137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br/>
            <a:br/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05: </a:t>
            </a:r>
            <a:r>
              <a:rPr b="1" i="1" lang="en-US" sz="3600" spc="-1" strike="noStrike">
                <a:solidFill>
                  <a:srgbClr val="ebebeb"/>
                </a:solidFill>
                <a:latin typeface="Century Gothic"/>
              </a:rPr>
              <a:t>Set up R Clubs in Campuses </a:t>
            </a:r>
            <a:br/>
            <a:br/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438" name="" descr=""/>
          <p:cNvPicPr/>
          <p:nvPr/>
        </p:nvPicPr>
        <p:blipFill>
          <a:blip r:embed="rId2"/>
          <a:stretch/>
        </p:blipFill>
        <p:spPr>
          <a:xfrm>
            <a:off x="2468880" y="2377440"/>
            <a:ext cx="5851800" cy="436320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CustomShape 1"/>
          <p:cNvSpPr/>
          <p:nvPr/>
        </p:nvSpPr>
        <p:spPr>
          <a:xfrm>
            <a:off x="836280" y="758160"/>
            <a:ext cx="8737560" cy="107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06: </a:t>
            </a:r>
            <a:r>
              <a:rPr b="1" i="1" lang="en-US" sz="3600" spc="-1" strike="noStrike">
                <a:solidFill>
                  <a:srgbClr val="ebebeb"/>
                </a:solidFill>
                <a:latin typeface="Century Gothic"/>
              </a:rPr>
              <a:t>AfricaR Monetary Fund</a:t>
            </a:r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440" name="Picture 3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  <p:sp>
        <p:nvSpPr>
          <p:cNvPr id="441" name="CustomShape 2"/>
          <p:cNvSpPr/>
          <p:nvPr/>
        </p:nvSpPr>
        <p:spPr>
          <a:xfrm>
            <a:off x="979560" y="2364480"/>
            <a:ext cx="8825040" cy="38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42" name="" descr=""/>
          <p:cNvPicPr/>
          <p:nvPr/>
        </p:nvPicPr>
        <p:blipFill>
          <a:blip r:embed="rId2"/>
          <a:stretch/>
        </p:blipFill>
        <p:spPr>
          <a:xfrm>
            <a:off x="3108960" y="2315880"/>
            <a:ext cx="4571640" cy="445032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Picture 3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  <p:sp>
        <p:nvSpPr>
          <p:cNvPr id="444" name="CustomShape 1"/>
          <p:cNvSpPr/>
          <p:nvPr/>
        </p:nvSpPr>
        <p:spPr>
          <a:xfrm>
            <a:off x="979560" y="2364480"/>
            <a:ext cx="8825040" cy="38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CustomShape 2"/>
          <p:cNvSpPr/>
          <p:nvPr/>
        </p:nvSpPr>
        <p:spPr>
          <a:xfrm>
            <a:off x="507960" y="452520"/>
            <a:ext cx="11202840" cy="137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br/>
            <a:br/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07: </a:t>
            </a:r>
            <a:r>
              <a:rPr b="1" i="1" lang="en-US" sz="3600" spc="-1" strike="noStrike">
                <a:solidFill>
                  <a:srgbClr val="ebebeb"/>
                </a:solidFill>
                <a:latin typeface="Century Gothic"/>
              </a:rPr>
              <a:t>Have a grand AfricaR Conference </a:t>
            </a:r>
            <a:br/>
            <a:br/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446" name="" descr=""/>
          <p:cNvPicPr/>
          <p:nvPr/>
        </p:nvPicPr>
        <p:blipFill>
          <a:blip r:embed="rId2"/>
          <a:stretch/>
        </p:blipFill>
        <p:spPr>
          <a:xfrm>
            <a:off x="1029240" y="2310120"/>
            <a:ext cx="9903240" cy="4297320"/>
          </a:xfrm>
          <a:prstGeom prst="rect">
            <a:avLst/>
          </a:prstGeom>
          <a:ln>
            <a:noFill/>
          </a:ln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Picture 3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  <p:sp>
        <p:nvSpPr>
          <p:cNvPr id="448" name="CustomShape 1"/>
          <p:cNvSpPr/>
          <p:nvPr/>
        </p:nvSpPr>
        <p:spPr>
          <a:xfrm>
            <a:off x="979560" y="2364480"/>
            <a:ext cx="8825040" cy="38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49" name="Group 2"/>
          <p:cNvGrpSpPr/>
          <p:nvPr/>
        </p:nvGrpSpPr>
        <p:grpSpPr>
          <a:xfrm>
            <a:off x="361800" y="4011480"/>
            <a:ext cx="10833120" cy="941400"/>
            <a:chOff x="361800" y="4011480"/>
            <a:chExt cx="10833120" cy="941400"/>
          </a:xfrm>
        </p:grpSpPr>
        <p:sp>
          <p:nvSpPr>
            <p:cNvPr id="450" name="CustomShape 3"/>
            <p:cNvSpPr/>
            <p:nvPr/>
          </p:nvSpPr>
          <p:spPr>
            <a:xfrm>
              <a:off x="361800" y="4011480"/>
              <a:ext cx="2354400" cy="941400"/>
            </a:xfrm>
            <a:prstGeom prst="chevron">
              <a:avLst>
                <a:gd name="adj" fmla="val 50000"/>
              </a:avLst>
            </a:prstGeom>
            <a:gradFill rotWithShape="0">
              <a:gsLst>
                <a:gs pos="0">
                  <a:srgbClr val="e9943a"/>
                </a:gs>
                <a:gs pos="100000">
                  <a:srgbClr val="8f0d51"/>
                </a:gs>
              </a:gsLst>
              <a:lin ang="5400000"/>
            </a:gradFill>
            <a:ln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168120" rIns="56160" tIns="56160" bIns="56160" anchor="ctr"/>
            <a:p>
              <a:pPr algn="ctr">
                <a:lnSpc>
                  <a:spcPct val="90000"/>
                </a:lnSpc>
                <a:spcAft>
                  <a:spcPts val="1471"/>
                </a:spcAft>
              </a:pPr>
              <a:r>
                <a:rPr b="1" i="1" lang="en-US" sz="35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Jan</a:t>
              </a:r>
              <a:endParaRPr b="0" lang="en-US" sz="3500" spc="-1" strike="noStrike">
                <a:latin typeface="Arial"/>
              </a:endParaRPr>
            </a:p>
          </p:txBody>
        </p:sp>
        <p:sp>
          <p:nvSpPr>
            <p:cNvPr id="451" name="CustomShape 4"/>
            <p:cNvSpPr/>
            <p:nvPr/>
          </p:nvSpPr>
          <p:spPr>
            <a:xfrm>
              <a:off x="2481480" y="4011480"/>
              <a:ext cx="2354400" cy="941400"/>
            </a:xfrm>
            <a:prstGeom prst="chevron">
              <a:avLst>
                <a:gd name="adj" fmla="val 50000"/>
              </a:avLst>
            </a:prstGeom>
            <a:gradFill rotWithShape="0">
              <a:gsLst>
                <a:gs pos="0">
                  <a:srgbClr val="71186e"/>
                </a:gs>
                <a:gs pos="100000">
                  <a:srgbClr val="8f0d51"/>
                </a:gs>
              </a:gsLst>
              <a:lin ang="5400000"/>
            </a:gradFill>
            <a:ln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168120" rIns="56160" tIns="56160" bIns="56160" anchor="ctr"/>
            <a:p>
              <a:pPr algn="ctr">
                <a:lnSpc>
                  <a:spcPct val="90000"/>
                </a:lnSpc>
                <a:spcAft>
                  <a:spcPts val="1471"/>
                </a:spcAft>
              </a:pPr>
              <a:r>
                <a:rPr b="1" i="1" lang="en-US" sz="35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Feb</a:t>
              </a:r>
              <a:endParaRPr b="0" lang="en-US" sz="3500" spc="-1" strike="noStrike">
                <a:latin typeface="Arial"/>
              </a:endParaRPr>
            </a:p>
          </p:txBody>
        </p:sp>
        <p:sp>
          <p:nvSpPr>
            <p:cNvPr id="452" name="CustomShape 5"/>
            <p:cNvSpPr/>
            <p:nvPr/>
          </p:nvSpPr>
          <p:spPr>
            <a:xfrm>
              <a:off x="4601160" y="4011480"/>
              <a:ext cx="2354400" cy="941400"/>
            </a:xfrm>
            <a:prstGeom prst="chevron">
              <a:avLst>
                <a:gd name="adj" fmla="val 50000"/>
              </a:avLst>
            </a:prstGeom>
            <a:gradFill rotWithShape="0">
              <a:gsLst>
                <a:gs pos="0">
                  <a:srgbClr val="ef53a5"/>
                </a:gs>
                <a:gs pos="100000">
                  <a:srgbClr val="8f0d51"/>
                </a:gs>
              </a:gsLst>
              <a:lin ang="5400000"/>
            </a:gradFill>
            <a:ln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168120" rIns="56160" tIns="56160" bIns="56160" anchor="ctr"/>
            <a:p>
              <a:pPr algn="ctr">
                <a:lnSpc>
                  <a:spcPct val="90000"/>
                </a:lnSpc>
                <a:spcAft>
                  <a:spcPts val="1471"/>
                </a:spcAft>
              </a:pPr>
              <a:r>
                <a:rPr b="1" i="1" lang="en-US" sz="35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Mar</a:t>
              </a:r>
              <a:endParaRPr b="0" lang="en-US" sz="3500" spc="-1" strike="noStrike">
                <a:latin typeface="Arial"/>
              </a:endParaRPr>
            </a:p>
          </p:txBody>
        </p:sp>
        <p:sp>
          <p:nvSpPr>
            <p:cNvPr id="453" name="CustomShape 6"/>
            <p:cNvSpPr/>
            <p:nvPr/>
          </p:nvSpPr>
          <p:spPr>
            <a:xfrm>
              <a:off x="6720840" y="4011480"/>
              <a:ext cx="2354400" cy="941400"/>
            </a:xfrm>
            <a:prstGeom prst="chevron">
              <a:avLst>
                <a:gd name="adj" fmla="val 50000"/>
              </a:avLst>
            </a:prstGeom>
            <a:gradFill rotWithShape="0">
              <a:gsLst>
                <a:gs pos="0">
                  <a:srgbClr val="651beb"/>
                </a:gs>
                <a:gs pos="100000">
                  <a:srgbClr val="8f0d51"/>
                </a:gs>
              </a:gsLst>
              <a:lin ang="5400000"/>
            </a:gradFill>
            <a:ln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168120" rIns="56160" tIns="56160" bIns="56160" anchor="ctr"/>
            <a:p>
              <a:pPr algn="ctr">
                <a:lnSpc>
                  <a:spcPct val="90000"/>
                </a:lnSpc>
                <a:spcAft>
                  <a:spcPts val="1471"/>
                </a:spcAft>
              </a:pPr>
              <a:r>
                <a:rPr b="1" i="1" lang="en-US" sz="35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April</a:t>
              </a:r>
              <a:endParaRPr b="0" lang="en-US" sz="3500" spc="-1" strike="noStrike">
                <a:latin typeface="Arial"/>
              </a:endParaRPr>
            </a:p>
          </p:txBody>
        </p:sp>
        <p:sp>
          <p:nvSpPr>
            <p:cNvPr id="454" name="CustomShape 7"/>
            <p:cNvSpPr/>
            <p:nvPr/>
          </p:nvSpPr>
          <p:spPr>
            <a:xfrm>
              <a:off x="8840520" y="4011480"/>
              <a:ext cx="2354400" cy="941400"/>
            </a:xfrm>
            <a:prstGeom prst="chevron">
              <a:avLst>
                <a:gd name="adj" fmla="val 50000"/>
              </a:avLst>
            </a:prstGeom>
            <a:gradFill rotWithShape="0">
              <a:gsLst>
                <a:gs pos="0">
                  <a:srgbClr val="000000"/>
                </a:gs>
                <a:gs pos="100000">
                  <a:srgbClr val="8f0d51"/>
                </a:gs>
              </a:gsLst>
              <a:lin ang="5400000"/>
            </a:gradFill>
            <a:ln>
              <a:noFill/>
            </a:ln>
            <a:effectLst>
              <a:outerShdw dist="25560" dir="5400000">
                <a:srgbClr val="000000">
                  <a:alpha val="4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168120" rIns="56160" tIns="56160" bIns="56160" anchor="ctr"/>
            <a:p>
              <a:pPr algn="ctr">
                <a:lnSpc>
                  <a:spcPct val="90000"/>
                </a:lnSpc>
                <a:spcAft>
                  <a:spcPts val="1471"/>
                </a:spcAft>
              </a:pPr>
              <a:r>
                <a:rPr b="1" i="1" lang="en-US" sz="3500" spc="-1" strike="noStrike">
                  <a:solidFill>
                    <a:srgbClr val="ffffff"/>
                  </a:solidFill>
                  <a:latin typeface="Century Gothic"/>
                  <a:ea typeface="DejaVu Sans"/>
                </a:rPr>
                <a:t>May</a:t>
              </a:r>
              <a:endParaRPr b="0" lang="en-US" sz="3500" spc="-1" strike="noStrike">
                <a:latin typeface="Arial"/>
              </a:endParaRPr>
            </a:p>
          </p:txBody>
        </p:sp>
      </p:grpSp>
      <p:sp>
        <p:nvSpPr>
          <p:cNvPr id="455" name="CustomShape 8"/>
          <p:cNvSpPr/>
          <p:nvPr/>
        </p:nvSpPr>
        <p:spPr>
          <a:xfrm>
            <a:off x="836280" y="758160"/>
            <a:ext cx="8737560" cy="107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What have we done so far? </a:t>
            </a:r>
            <a:br/>
            <a:endParaRPr b="0" lang="en-US" sz="3600" spc="-1" strike="noStrike">
              <a:latin typeface="Arial"/>
            </a:endParaRPr>
          </a:p>
        </p:txBody>
      </p:sp>
      <p:grpSp>
        <p:nvGrpSpPr>
          <p:cNvPr id="456" name="Group 9"/>
          <p:cNvGrpSpPr/>
          <p:nvPr/>
        </p:nvGrpSpPr>
        <p:grpSpPr>
          <a:xfrm>
            <a:off x="274320" y="2286000"/>
            <a:ext cx="2925360" cy="1624680"/>
            <a:chOff x="274320" y="2286000"/>
            <a:chExt cx="2925360" cy="1624680"/>
          </a:xfrm>
        </p:grpSpPr>
        <p:sp>
          <p:nvSpPr>
            <p:cNvPr id="457" name="CustomShape 10"/>
            <p:cNvSpPr/>
            <p:nvPr/>
          </p:nvSpPr>
          <p:spPr>
            <a:xfrm>
              <a:off x="274320" y="2286000"/>
              <a:ext cx="2925360" cy="1368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Inception call with R Consortium</a:t>
              </a:r>
              <a:endParaRPr b="0" lang="en-US" sz="1400" spc="-1" strike="noStrike">
                <a:latin typeface="Arial"/>
              </a:endParaRPr>
            </a:p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Gathered people who lead/planning to initiate ARUGs in their respective countries.</a:t>
              </a:r>
              <a:endParaRPr b="0" lang="en-US" sz="1400" spc="-1" strike="noStrike">
                <a:latin typeface="Arial"/>
              </a:endParaRPr>
            </a:p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Inception call with the ARUGs leads team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458" name="Line 11"/>
            <p:cNvSpPr/>
            <p:nvPr/>
          </p:nvSpPr>
          <p:spPr>
            <a:xfrm>
              <a:off x="1541160" y="3400560"/>
              <a:ext cx="11160" cy="510120"/>
            </a:xfrm>
            <a:prstGeom prst="line">
              <a:avLst/>
            </a:prstGeom>
            <a:ln w="9360">
              <a:solidFill>
                <a:srgbClr val="b311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459" name="Group 12"/>
          <p:cNvGrpSpPr/>
          <p:nvPr/>
        </p:nvGrpSpPr>
        <p:grpSpPr>
          <a:xfrm>
            <a:off x="2666880" y="5036040"/>
            <a:ext cx="2144160" cy="1204200"/>
            <a:chOff x="2666880" y="5036040"/>
            <a:chExt cx="2144160" cy="1204200"/>
          </a:xfrm>
        </p:grpSpPr>
        <p:sp>
          <p:nvSpPr>
            <p:cNvPr id="460" name="Line 13"/>
            <p:cNvSpPr/>
            <p:nvPr/>
          </p:nvSpPr>
          <p:spPr>
            <a:xfrm>
              <a:off x="3630960" y="5036040"/>
              <a:ext cx="9360" cy="557640"/>
            </a:xfrm>
            <a:prstGeom prst="line">
              <a:avLst/>
            </a:prstGeom>
            <a:ln w="9360">
              <a:solidFill>
                <a:srgbClr val="b311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1" name="CustomShape 14"/>
            <p:cNvSpPr/>
            <p:nvPr/>
          </p:nvSpPr>
          <p:spPr>
            <a:xfrm>
              <a:off x="2666880" y="5724720"/>
              <a:ext cx="2144160" cy="5155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Twitter (@AfricaRUsers )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462" name="Group 15"/>
          <p:cNvGrpSpPr/>
          <p:nvPr/>
        </p:nvGrpSpPr>
        <p:grpSpPr>
          <a:xfrm>
            <a:off x="4140360" y="2363040"/>
            <a:ext cx="2998800" cy="1586160"/>
            <a:chOff x="4140360" y="2363040"/>
            <a:chExt cx="2998800" cy="1586160"/>
          </a:xfrm>
        </p:grpSpPr>
        <p:sp>
          <p:nvSpPr>
            <p:cNvPr id="463" name="Line 16"/>
            <p:cNvSpPr/>
            <p:nvPr/>
          </p:nvSpPr>
          <p:spPr>
            <a:xfrm>
              <a:off x="5623200" y="3391560"/>
              <a:ext cx="11160" cy="557640"/>
            </a:xfrm>
            <a:prstGeom prst="line">
              <a:avLst/>
            </a:prstGeom>
            <a:ln w="9360">
              <a:solidFill>
                <a:srgbClr val="b311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4" name="CustomShape 17"/>
            <p:cNvSpPr/>
            <p:nvPr/>
          </p:nvSpPr>
          <p:spPr>
            <a:xfrm>
              <a:off x="4140360" y="2363040"/>
              <a:ext cx="2998800" cy="1155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Discussions about potential R Clubs in campuses</a:t>
              </a:r>
              <a:endParaRPr b="0" lang="en-US" sz="1400" spc="-1" strike="noStrike">
                <a:latin typeface="Arial"/>
              </a:endParaRPr>
            </a:p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Discussions with different ARUG leads who needed support e.g Cairo, Lagos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465" name="Group 18"/>
          <p:cNvGrpSpPr/>
          <p:nvPr/>
        </p:nvGrpSpPr>
        <p:grpSpPr>
          <a:xfrm>
            <a:off x="6938280" y="4885920"/>
            <a:ext cx="2399040" cy="1453320"/>
            <a:chOff x="6938280" y="4885920"/>
            <a:chExt cx="2399040" cy="1453320"/>
          </a:xfrm>
        </p:grpSpPr>
        <p:sp>
          <p:nvSpPr>
            <p:cNvPr id="466" name="Line 19"/>
            <p:cNvSpPr/>
            <p:nvPr/>
          </p:nvSpPr>
          <p:spPr>
            <a:xfrm>
              <a:off x="8137800" y="4885920"/>
              <a:ext cx="15840" cy="510480"/>
            </a:xfrm>
            <a:prstGeom prst="line">
              <a:avLst/>
            </a:prstGeom>
            <a:ln w="9360">
              <a:solidFill>
                <a:srgbClr val="b311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7" name="CustomShape 20"/>
            <p:cNvSpPr/>
            <p:nvPr/>
          </p:nvSpPr>
          <p:spPr>
            <a:xfrm>
              <a:off x="6938280" y="5396760"/>
              <a:ext cx="2399040" cy="942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AfricaR Logo</a:t>
              </a:r>
              <a:endParaRPr b="0" lang="en-US" sz="1400" spc="-1" strike="noStrike">
                <a:latin typeface="Arial"/>
              </a:endParaRPr>
            </a:p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Kikckstarting the website</a:t>
              </a:r>
              <a:endParaRPr b="0" lang="en-US" sz="1400" spc="-1" strike="noStrike">
                <a:latin typeface="Arial"/>
              </a:endParaRPr>
            </a:p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Discussions with potential partners and sponsors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468" name="Group 21"/>
          <p:cNvGrpSpPr/>
          <p:nvPr/>
        </p:nvGrpSpPr>
        <p:grpSpPr>
          <a:xfrm>
            <a:off x="8982000" y="2363040"/>
            <a:ext cx="2234880" cy="1548000"/>
            <a:chOff x="8982000" y="2363040"/>
            <a:chExt cx="2234880" cy="1548000"/>
          </a:xfrm>
        </p:grpSpPr>
        <p:sp>
          <p:nvSpPr>
            <p:cNvPr id="469" name="Line 22"/>
            <p:cNvSpPr/>
            <p:nvPr/>
          </p:nvSpPr>
          <p:spPr>
            <a:xfrm>
              <a:off x="10037520" y="3353400"/>
              <a:ext cx="11160" cy="557640"/>
            </a:xfrm>
            <a:prstGeom prst="line">
              <a:avLst/>
            </a:prstGeom>
            <a:ln w="9360">
              <a:solidFill>
                <a:srgbClr val="b31166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0" name="CustomShape 23"/>
            <p:cNvSpPr/>
            <p:nvPr/>
          </p:nvSpPr>
          <p:spPr>
            <a:xfrm>
              <a:off x="8982000" y="2363040"/>
              <a:ext cx="2234880" cy="1155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SatRday Kampala</a:t>
              </a:r>
              <a:endParaRPr b="0" lang="en-US" sz="1400" spc="-1" strike="noStrike">
                <a:latin typeface="Arial"/>
              </a:endParaRPr>
            </a:p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First remote internship opportunity</a:t>
              </a:r>
              <a:endParaRPr b="0" lang="en-US" sz="1400" spc="-1" strike="noStrike">
                <a:latin typeface="Arial"/>
              </a:endParaRPr>
            </a:p>
            <a:p>
              <a:pPr marL="285840" indent="-285120" algn="just">
                <a:lnSpc>
                  <a:spcPct val="100000"/>
                </a:lnSpc>
                <a:buClr>
                  <a:srgbClr val="000000"/>
                </a:buClr>
                <a:buFont typeface="Arial"/>
                <a:buChar char="•"/>
              </a:pPr>
              <a:r>
                <a:rPr b="0" lang="en-US" sz="14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Discussions about 2020 AfricaR Conference</a:t>
              </a:r>
              <a:endParaRPr b="0" lang="en-US" sz="1400" spc="-1" strike="noStrike">
                <a:latin typeface="Arial"/>
              </a:endParaRPr>
            </a:p>
          </p:txBody>
        </p:sp>
      </p:grpSp>
      <p:sp>
        <p:nvSpPr>
          <p:cNvPr id="471" name="Line 24"/>
          <p:cNvSpPr/>
          <p:nvPr/>
        </p:nvSpPr>
        <p:spPr>
          <a:xfrm flipH="1">
            <a:off x="7549200" y="2273040"/>
            <a:ext cx="44640" cy="360"/>
          </a:xfrm>
          <a:prstGeom prst="line">
            <a:avLst/>
          </a:prstGeom>
          <a:ln w="9360">
            <a:solidFill>
              <a:srgbClr val="b31166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CustomShape 1"/>
          <p:cNvSpPr/>
          <p:nvPr/>
        </p:nvSpPr>
        <p:spPr>
          <a:xfrm>
            <a:off x="1154880" y="2370600"/>
            <a:ext cx="9964800" cy="182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en-US" sz="4000" spc="-1" strike="noStrike">
                <a:solidFill>
                  <a:srgbClr val="ebebeb"/>
                </a:solidFill>
                <a:latin typeface="Century Gothic"/>
              </a:rPr>
              <a:t>Quick Wins … 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473" name="Picture 3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CustomShape 1"/>
          <p:cNvSpPr/>
          <p:nvPr/>
        </p:nvSpPr>
        <p:spPr>
          <a:xfrm>
            <a:off x="766440" y="2262960"/>
            <a:ext cx="10537920" cy="403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914400"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914400"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475" name="Picture 4" descr=""/>
          <p:cNvPicPr/>
          <p:nvPr/>
        </p:nvPicPr>
        <p:blipFill>
          <a:blip r:embed="rId1"/>
          <a:stretch/>
        </p:blipFill>
        <p:spPr>
          <a:xfrm>
            <a:off x="10515600" y="4754880"/>
            <a:ext cx="1504080" cy="2010960"/>
          </a:xfrm>
          <a:prstGeom prst="rect">
            <a:avLst/>
          </a:prstGeom>
          <a:ln>
            <a:noFill/>
          </a:ln>
        </p:spPr>
      </p:pic>
      <p:pic>
        <p:nvPicPr>
          <p:cNvPr id="476" name="Picture 5" descr=""/>
          <p:cNvPicPr/>
          <p:nvPr/>
        </p:nvPicPr>
        <p:blipFill>
          <a:blip r:embed="rId2"/>
          <a:stretch/>
        </p:blipFill>
        <p:spPr>
          <a:xfrm>
            <a:off x="4901760" y="2377440"/>
            <a:ext cx="3418920" cy="2284200"/>
          </a:xfrm>
          <a:prstGeom prst="rect">
            <a:avLst/>
          </a:prstGeom>
          <a:ln>
            <a:noFill/>
          </a:ln>
        </p:spPr>
      </p:pic>
      <p:pic>
        <p:nvPicPr>
          <p:cNvPr id="477" name="Picture 6" descr=""/>
          <p:cNvPicPr/>
          <p:nvPr/>
        </p:nvPicPr>
        <p:blipFill>
          <a:blip r:embed="rId3"/>
          <a:stretch/>
        </p:blipFill>
        <p:spPr>
          <a:xfrm>
            <a:off x="8531280" y="2230920"/>
            <a:ext cx="2381040" cy="2381040"/>
          </a:xfrm>
          <a:prstGeom prst="rect">
            <a:avLst/>
          </a:prstGeom>
          <a:ln>
            <a:noFill/>
          </a:ln>
        </p:spPr>
      </p:pic>
      <p:pic>
        <p:nvPicPr>
          <p:cNvPr id="478" name="Picture 7" descr=""/>
          <p:cNvPicPr/>
          <p:nvPr/>
        </p:nvPicPr>
        <p:blipFill>
          <a:blip r:embed="rId4"/>
          <a:stretch/>
        </p:blipFill>
        <p:spPr>
          <a:xfrm>
            <a:off x="925200" y="4531320"/>
            <a:ext cx="3256920" cy="2200680"/>
          </a:xfrm>
          <a:prstGeom prst="rect">
            <a:avLst/>
          </a:prstGeom>
          <a:ln>
            <a:noFill/>
          </a:ln>
        </p:spPr>
      </p:pic>
      <p:pic>
        <p:nvPicPr>
          <p:cNvPr id="479" name="" descr=""/>
          <p:cNvPicPr/>
          <p:nvPr/>
        </p:nvPicPr>
        <p:blipFill>
          <a:blip r:embed="rId5"/>
          <a:stretch/>
        </p:blipFill>
        <p:spPr>
          <a:xfrm>
            <a:off x="914400" y="2221200"/>
            <a:ext cx="3389400" cy="2259000"/>
          </a:xfrm>
          <a:prstGeom prst="rect">
            <a:avLst/>
          </a:prstGeom>
          <a:ln>
            <a:noFill/>
          </a:ln>
        </p:spPr>
      </p:pic>
      <p:pic>
        <p:nvPicPr>
          <p:cNvPr id="480" name="" descr=""/>
          <p:cNvPicPr/>
          <p:nvPr/>
        </p:nvPicPr>
        <p:blipFill>
          <a:blip r:embed="rId6"/>
          <a:stretch/>
        </p:blipFill>
        <p:spPr>
          <a:xfrm rot="21599400">
            <a:off x="4389120" y="4938120"/>
            <a:ext cx="3344400" cy="1624680"/>
          </a:xfrm>
          <a:prstGeom prst="rect">
            <a:avLst/>
          </a:prstGeom>
          <a:ln>
            <a:noFill/>
          </a:ln>
        </p:spPr>
      </p:pic>
      <p:pic>
        <p:nvPicPr>
          <p:cNvPr id="481" name="" descr=""/>
          <p:cNvPicPr/>
          <p:nvPr/>
        </p:nvPicPr>
        <p:blipFill>
          <a:blip r:embed="rId7"/>
          <a:stretch/>
        </p:blipFill>
        <p:spPr>
          <a:xfrm>
            <a:off x="7955280" y="4908240"/>
            <a:ext cx="2324880" cy="1675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4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4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9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" dur="5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6" dur="5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5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50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3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8" dur="500" fill="hold"/>
                                        <p:tgtEl>
                                          <p:spTgt spid="4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" dur="500" fill="hold"/>
                                        <p:tgtEl>
                                          <p:spTgt spid="4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0"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Picture 3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  <p:sp>
        <p:nvSpPr>
          <p:cNvPr id="483" name="CustomShape 1"/>
          <p:cNvSpPr/>
          <p:nvPr/>
        </p:nvSpPr>
        <p:spPr>
          <a:xfrm>
            <a:off x="979560" y="2364480"/>
            <a:ext cx="8825040" cy="38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84" name="Picture 11" descr=""/>
          <p:cNvPicPr/>
          <p:nvPr/>
        </p:nvPicPr>
        <p:blipFill>
          <a:blip r:embed="rId2"/>
          <a:stretch/>
        </p:blipFill>
        <p:spPr>
          <a:xfrm>
            <a:off x="438480" y="2364480"/>
            <a:ext cx="4215960" cy="4215960"/>
          </a:xfrm>
          <a:prstGeom prst="rect">
            <a:avLst/>
          </a:prstGeom>
          <a:ln>
            <a:noFill/>
          </a:ln>
        </p:spPr>
      </p:pic>
      <p:sp>
        <p:nvSpPr>
          <p:cNvPr id="485" name="CustomShape 2"/>
          <p:cNvSpPr/>
          <p:nvPr/>
        </p:nvSpPr>
        <p:spPr>
          <a:xfrm>
            <a:off x="7539840" y="3318120"/>
            <a:ext cx="3441600" cy="75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CustomShape 3"/>
          <p:cNvSpPr/>
          <p:nvPr/>
        </p:nvSpPr>
        <p:spPr>
          <a:xfrm>
            <a:off x="6217920" y="4663440"/>
            <a:ext cx="4388760" cy="116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Twitter:</a:t>
            </a:r>
            <a:r>
              <a:rPr b="0" lang="en-US" sz="1800" spc="-1" strike="noStrike">
                <a:latin typeface="Arial"/>
              </a:rPr>
              <a:t>	</a:t>
            </a:r>
            <a:r>
              <a:rPr b="0" lang="en-US" sz="1800" spc="-1" strike="noStrike">
                <a:latin typeface="Arial"/>
              </a:rPr>
              <a:t> @AfricaRUsers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Gmail:</a:t>
            </a:r>
            <a:r>
              <a:rPr b="0" lang="en-US" sz="1800" spc="-1" strike="noStrike">
                <a:latin typeface="Arial"/>
              </a:rPr>
              <a:t>	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 u="sng">
                <a:solidFill>
                  <a:srgbClr val="0000ff"/>
                </a:solidFill>
                <a:uFillTx/>
                <a:latin typeface="Arial"/>
                <a:hlinkClick r:id="rId3"/>
              </a:rPr>
              <a:t>africarusers@gmail.com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ff"/>
                </a:solidFill>
                <a:latin typeface="Arial"/>
              </a:rPr>
              <a:t>Website:</a:t>
            </a:r>
            <a:r>
              <a:rPr b="0" lang="en-US" sz="1800" spc="-1" strike="noStrike">
                <a:solidFill>
                  <a:srgbClr val="0000ff"/>
                </a:solidFill>
                <a:latin typeface="Arial"/>
              </a:rPr>
              <a:t>	</a:t>
            </a:r>
            <a:r>
              <a:rPr b="0" i="1" lang="en-US" sz="1800" spc="-1" strike="noStrike">
                <a:solidFill>
                  <a:srgbClr val="0000ff"/>
                </a:solidFill>
                <a:latin typeface="Arial"/>
              </a:rPr>
              <a:t> https://africa-r.org/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7" name="CustomShape 4"/>
          <p:cNvSpPr/>
          <p:nvPr/>
        </p:nvSpPr>
        <p:spPr>
          <a:xfrm>
            <a:off x="640080" y="646560"/>
            <a:ext cx="9692280" cy="109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en-US" sz="4000" spc="-1" strike="noStrike">
                <a:solidFill>
                  <a:srgbClr val="ebebeb"/>
                </a:solidFill>
                <a:latin typeface="Century Gothic"/>
              </a:rPr>
              <a:t>La Fin .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488" name="" descr=""/>
          <p:cNvPicPr/>
          <p:nvPr/>
        </p:nvPicPr>
        <p:blipFill>
          <a:blip r:embed="rId4"/>
          <a:stretch/>
        </p:blipFill>
        <p:spPr>
          <a:xfrm rot="54600">
            <a:off x="6217200" y="3150720"/>
            <a:ext cx="5285520" cy="590040"/>
          </a:xfrm>
          <a:prstGeom prst="rect">
            <a:avLst/>
          </a:prstGeom>
          <a:ln>
            <a:noFill/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Picture 3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  <p:sp>
        <p:nvSpPr>
          <p:cNvPr id="490" name="CustomShape 1"/>
          <p:cNvSpPr/>
          <p:nvPr/>
        </p:nvSpPr>
        <p:spPr>
          <a:xfrm>
            <a:off x="979560" y="2364480"/>
            <a:ext cx="8825040" cy="38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CustomShape 2"/>
          <p:cNvSpPr/>
          <p:nvPr/>
        </p:nvSpPr>
        <p:spPr>
          <a:xfrm>
            <a:off x="7539840" y="3318120"/>
            <a:ext cx="3441600" cy="75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2" name="" descr=""/>
          <p:cNvPicPr/>
          <p:nvPr/>
        </p:nvPicPr>
        <p:blipFill>
          <a:blip r:embed="rId2"/>
          <a:stretch/>
        </p:blipFill>
        <p:spPr>
          <a:xfrm>
            <a:off x="457200" y="2278800"/>
            <a:ext cx="4304520" cy="4304520"/>
          </a:xfrm>
          <a:prstGeom prst="rect">
            <a:avLst/>
          </a:prstGeom>
          <a:ln>
            <a:noFill/>
          </a:ln>
        </p:spPr>
      </p:pic>
      <p:pic>
        <p:nvPicPr>
          <p:cNvPr id="493" name="" descr=""/>
          <p:cNvPicPr/>
          <p:nvPr/>
        </p:nvPicPr>
        <p:blipFill>
          <a:blip r:embed="rId3"/>
          <a:stretch/>
        </p:blipFill>
        <p:spPr>
          <a:xfrm>
            <a:off x="5212080" y="2547360"/>
            <a:ext cx="5454360" cy="4035960"/>
          </a:xfrm>
          <a:prstGeom prst="rect">
            <a:avLst/>
          </a:prstGeom>
          <a:ln>
            <a:noFill/>
          </a:ln>
        </p:spPr>
      </p:pic>
      <p:sp>
        <p:nvSpPr>
          <p:cNvPr id="494" name="CustomShape 3"/>
          <p:cNvSpPr/>
          <p:nvPr/>
        </p:nvSpPr>
        <p:spPr>
          <a:xfrm>
            <a:off x="640080" y="646560"/>
            <a:ext cx="9692280" cy="109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en-US" sz="4000" spc="-1" strike="noStrike">
                <a:solidFill>
                  <a:srgbClr val="ebebeb"/>
                </a:solidFill>
                <a:latin typeface="Century Gothic"/>
              </a:rPr>
              <a:t>Des questions?</a:t>
            </a:r>
            <a:endParaRPr b="0" lang="en-US" sz="4000" spc="-1" strike="noStrike"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ustomShape 1"/>
          <p:cNvSpPr/>
          <p:nvPr/>
        </p:nvSpPr>
        <p:spPr>
          <a:xfrm>
            <a:off x="1154880" y="2370600"/>
            <a:ext cx="9964800" cy="182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ebebeb"/>
                </a:solidFill>
                <a:latin typeface="Century Gothic"/>
              </a:rPr>
              <a:t>Who are we?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403" name="Picture 2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Picture 3" descr=""/>
          <p:cNvPicPr/>
          <p:nvPr/>
        </p:nvPicPr>
        <p:blipFill>
          <a:blip r:embed="rId1"/>
          <a:stretch/>
        </p:blipFill>
        <p:spPr>
          <a:xfrm>
            <a:off x="120600" y="474120"/>
            <a:ext cx="5906880" cy="5906880"/>
          </a:xfrm>
          <a:prstGeom prst="rect">
            <a:avLst/>
          </a:prstGeom>
          <a:ln>
            <a:noFill/>
          </a:ln>
        </p:spPr>
      </p:pic>
      <p:sp>
        <p:nvSpPr>
          <p:cNvPr id="405" name="CustomShape 1"/>
          <p:cNvSpPr/>
          <p:nvPr/>
        </p:nvSpPr>
        <p:spPr>
          <a:xfrm>
            <a:off x="6483960" y="474120"/>
            <a:ext cx="5374800" cy="517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Mission: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latin typeface="Arial"/>
            </a:endParaRPr>
          </a:p>
          <a:p>
            <a:pPr marL="285840" indent="-28512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To achieve </a:t>
            </a:r>
            <a:r>
              <a:rPr b="1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improved representation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and </a:t>
            </a:r>
            <a:r>
              <a:rPr b="1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empower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the African population of all genders, who are </a:t>
            </a:r>
            <a:r>
              <a:rPr b="1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underrepresented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in the global R community.</a:t>
            </a:r>
            <a:endParaRPr b="0" lang="en-US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512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Support already existing R User Groups (RUGs) across Africa, and R enthusiasts to embrace </a:t>
            </a:r>
            <a:r>
              <a:rPr b="1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the full potential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of R programming.</a:t>
            </a:r>
            <a:endParaRPr b="0" lang="en-US" sz="18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512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Through fostering a </a:t>
            </a:r>
            <a:r>
              <a:rPr b="1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collaborative continental network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of R gurus, mentors, learners, developers and leaders, to help facilitate individual and collective progress worldwide.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CustomShape 1"/>
          <p:cNvSpPr/>
          <p:nvPr/>
        </p:nvSpPr>
        <p:spPr>
          <a:xfrm>
            <a:off x="1154880" y="2370600"/>
            <a:ext cx="9964800" cy="182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ebebeb"/>
                </a:solidFill>
                <a:latin typeface="Century Gothic"/>
              </a:rPr>
              <a:t>Why AfricaR?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407" name="Picture 2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CustomShape 1"/>
          <p:cNvSpPr/>
          <p:nvPr/>
        </p:nvSpPr>
        <p:spPr>
          <a:xfrm>
            <a:off x="-4389120" y="-9144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Why AfricaR?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409" name="CustomShape 2"/>
          <p:cNvSpPr/>
          <p:nvPr/>
        </p:nvSpPr>
        <p:spPr>
          <a:xfrm>
            <a:off x="766440" y="2262960"/>
            <a:ext cx="10537920" cy="403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Many R users in Africa, who did not know of the larger global #rstats community.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Lack of awareness about R Conferences that we can apply for, and attend, through </a:t>
            </a:r>
            <a:r>
              <a:rPr b="1" lang="en-US" sz="1800" spc="-1" strike="noStrike">
                <a:solidFill>
                  <a:srgbClr val="404040"/>
                </a:solidFill>
                <a:latin typeface="Century Gothic"/>
              </a:rPr>
              <a:t>diversity scholarships.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People learning R, but are not aware of where/how to apply the skills they learn.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Education system is lacking. Some campuses teach R, but the curriculum is not exhaustive.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sngStrike">
                <a:solidFill>
                  <a:srgbClr val="404040"/>
                </a:solidFill>
                <a:latin typeface="Century Gothic"/>
              </a:rPr>
              <a:t>“</a:t>
            </a:r>
            <a:r>
              <a:rPr b="0" lang="en-US" sz="1800" spc="-1" strike="sngStrike">
                <a:solidFill>
                  <a:srgbClr val="404040"/>
                </a:solidFill>
                <a:latin typeface="Century Gothic"/>
              </a:rPr>
              <a:t>Battle” between R and Python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:</a:t>
            </a:r>
            <a:endParaRPr b="0" lang="en-US" sz="1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Employment JDs prioritize Python over R</a:t>
            </a:r>
            <a:endParaRPr b="0" lang="en-US" sz="16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Python communities stronger than R community. </a:t>
            </a:r>
            <a:endParaRPr b="0" lang="en-US" sz="1600" spc="-1" strike="noStrike">
              <a:latin typeface="Arial"/>
            </a:endParaRPr>
          </a:p>
          <a:p>
            <a:pPr lvl="2" marL="1143000" indent="-2278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Data Science Africa</a:t>
            </a:r>
            <a:endParaRPr b="0" lang="en-US" sz="1400" spc="-1" strike="noStrike">
              <a:latin typeface="Arial"/>
            </a:endParaRPr>
          </a:p>
          <a:p>
            <a:pPr lvl="2" marL="1143000" indent="-2278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Pycon</a:t>
            </a:r>
            <a:endParaRPr b="0" lang="en-US" sz="1400" spc="-1" strike="noStrike">
              <a:latin typeface="Arial"/>
            </a:endParaRPr>
          </a:p>
          <a:p>
            <a:pPr lvl="2" marL="1143000" indent="-2278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IndabaX</a:t>
            </a:r>
            <a:endParaRPr b="0" lang="en-US" sz="1400" spc="-1" strike="noStrike">
              <a:latin typeface="Arial"/>
            </a:endParaRPr>
          </a:p>
          <a:p>
            <a:pPr marL="914400">
              <a:lnSpc>
                <a:spcPct val="100000"/>
              </a:lnSpc>
              <a:spcBef>
                <a:spcPts val="1001"/>
              </a:spcBef>
            </a:pPr>
            <a:endParaRPr b="0" lang="en-US" sz="1400" spc="-1" strike="noStrike">
              <a:latin typeface="Arial"/>
            </a:endParaRPr>
          </a:p>
          <a:p>
            <a:pPr marL="914400">
              <a:lnSpc>
                <a:spcPct val="100000"/>
              </a:lnSpc>
              <a:spcBef>
                <a:spcPts val="1001"/>
              </a:spcBef>
            </a:pPr>
            <a:endParaRPr b="0" lang="en-US" sz="1400" spc="-1" strike="noStrike">
              <a:latin typeface="Arial"/>
            </a:endParaRPr>
          </a:p>
        </p:txBody>
      </p:sp>
      <p:pic>
        <p:nvPicPr>
          <p:cNvPr id="410" name="Picture 3" descr=""/>
          <p:cNvPicPr/>
          <p:nvPr/>
        </p:nvPicPr>
        <p:blipFill>
          <a:blip r:embed="rId1"/>
          <a:stretch/>
        </p:blipFill>
        <p:spPr>
          <a:xfrm>
            <a:off x="11093400" y="5749920"/>
            <a:ext cx="1098000" cy="109800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CustomShape 1"/>
          <p:cNvSpPr/>
          <p:nvPr/>
        </p:nvSpPr>
        <p:spPr>
          <a:xfrm>
            <a:off x="1154880" y="2370600"/>
            <a:ext cx="9964800" cy="182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en-US" sz="4000" spc="-1" strike="noStrike">
                <a:solidFill>
                  <a:srgbClr val="ebebeb"/>
                </a:solidFill>
                <a:latin typeface="Century Gothic"/>
              </a:rPr>
              <a:t>What ideas do we have for AfricaR?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412" name="Picture 3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CustomShape 1"/>
          <p:cNvSpPr/>
          <p:nvPr/>
        </p:nvSpPr>
        <p:spPr>
          <a:xfrm>
            <a:off x="480240" y="664920"/>
            <a:ext cx="9158400" cy="108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br/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01: </a:t>
            </a:r>
            <a:r>
              <a:rPr b="1" i="1" lang="en-US" sz="3600" spc="-1" strike="noStrike">
                <a:solidFill>
                  <a:srgbClr val="ebebeb"/>
                </a:solidFill>
                <a:latin typeface="Century Gothic"/>
              </a:rPr>
              <a:t>Adopt and nurture an African RUG</a:t>
            </a:r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414" name="Picture 3" descr=""/>
          <p:cNvPicPr/>
          <p:nvPr/>
        </p:nvPicPr>
        <p:blipFill>
          <a:blip r:embed="rId1"/>
          <a:stretch/>
        </p:blipFill>
        <p:spPr>
          <a:xfrm>
            <a:off x="11093400" y="5759280"/>
            <a:ext cx="1098000" cy="1098000"/>
          </a:xfrm>
          <a:prstGeom prst="rect">
            <a:avLst/>
          </a:prstGeom>
          <a:ln>
            <a:noFill/>
          </a:ln>
        </p:spPr>
      </p:pic>
      <p:pic>
        <p:nvPicPr>
          <p:cNvPr id="415" name="" descr=""/>
          <p:cNvPicPr/>
          <p:nvPr/>
        </p:nvPicPr>
        <p:blipFill>
          <a:blip r:embed="rId2"/>
          <a:stretch/>
        </p:blipFill>
        <p:spPr>
          <a:xfrm>
            <a:off x="3657600" y="2286000"/>
            <a:ext cx="4297320" cy="430092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CustomShape 1"/>
          <p:cNvSpPr/>
          <p:nvPr/>
        </p:nvSpPr>
        <p:spPr>
          <a:xfrm>
            <a:off x="480240" y="599400"/>
            <a:ext cx="9523080" cy="16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02: </a:t>
            </a:r>
            <a:r>
              <a:rPr b="1" i="1" lang="en-US" sz="3600" spc="-1" strike="noStrike">
                <a:solidFill>
                  <a:srgbClr val="ebebeb"/>
                </a:solidFill>
                <a:latin typeface="Century Gothic"/>
              </a:rPr>
              <a:t>Seek remote internships / jobs for students fresh from school</a:t>
            </a:r>
            <a:br/>
            <a:endParaRPr b="0" lang="en-US" sz="3600" spc="-1" strike="noStrike">
              <a:latin typeface="Arial"/>
            </a:endParaRPr>
          </a:p>
        </p:txBody>
      </p:sp>
      <p:sp>
        <p:nvSpPr>
          <p:cNvPr id="417" name="CustomShape 2"/>
          <p:cNvSpPr/>
          <p:nvPr/>
        </p:nvSpPr>
        <p:spPr>
          <a:xfrm>
            <a:off x="766440" y="2262960"/>
            <a:ext cx="10537920" cy="403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914400"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914400"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418" name="Picture 3" descr=""/>
          <p:cNvPicPr/>
          <p:nvPr/>
        </p:nvPicPr>
        <p:blipFill>
          <a:blip r:embed="rId1"/>
          <a:stretch/>
        </p:blipFill>
        <p:spPr>
          <a:xfrm>
            <a:off x="11019600" y="5611680"/>
            <a:ext cx="1098000" cy="1098000"/>
          </a:xfrm>
          <a:prstGeom prst="rect">
            <a:avLst/>
          </a:prstGeom>
          <a:ln>
            <a:noFill/>
          </a:ln>
        </p:spPr>
      </p:pic>
      <p:sp>
        <p:nvSpPr>
          <p:cNvPr id="419" name="CustomShape 3"/>
          <p:cNvSpPr/>
          <p:nvPr/>
        </p:nvSpPr>
        <p:spPr>
          <a:xfrm>
            <a:off x="979560" y="2364480"/>
            <a:ext cx="8825040" cy="38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0" name="CustomShape 4"/>
          <p:cNvSpPr/>
          <p:nvPr/>
        </p:nvSpPr>
        <p:spPr>
          <a:xfrm>
            <a:off x="6015960" y="2888280"/>
            <a:ext cx="4802400" cy="326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1" name="" descr=""/>
          <p:cNvPicPr/>
          <p:nvPr/>
        </p:nvPicPr>
        <p:blipFill>
          <a:blip r:embed="rId2"/>
          <a:srcRect l="0" t="0" r="0" b="10310"/>
          <a:stretch/>
        </p:blipFill>
        <p:spPr>
          <a:xfrm>
            <a:off x="2955960" y="2319480"/>
            <a:ext cx="5364720" cy="397908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CustomShape 1"/>
          <p:cNvSpPr/>
          <p:nvPr/>
        </p:nvSpPr>
        <p:spPr>
          <a:xfrm>
            <a:off x="470880" y="489600"/>
            <a:ext cx="11249280" cy="132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03: </a:t>
            </a:r>
            <a:r>
              <a:rPr b="1" i="1" lang="en-US" sz="3600" spc="-1" strike="noStrike">
                <a:solidFill>
                  <a:srgbClr val="ebebeb"/>
                </a:solidFill>
                <a:latin typeface="Century Gothic"/>
              </a:rPr>
              <a:t>Spring up as many African RUGs</a:t>
            </a:r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423" name="Picture 3" descr=""/>
          <p:cNvPicPr/>
          <p:nvPr/>
        </p:nvPicPr>
        <p:blipFill>
          <a:blip r:embed="rId1"/>
          <a:stretch/>
        </p:blipFill>
        <p:spPr>
          <a:xfrm>
            <a:off x="11093400" y="5749920"/>
            <a:ext cx="1098000" cy="1098000"/>
          </a:xfrm>
          <a:prstGeom prst="rect">
            <a:avLst/>
          </a:prstGeom>
          <a:ln>
            <a:noFill/>
          </a:ln>
        </p:spPr>
      </p:pic>
      <p:sp>
        <p:nvSpPr>
          <p:cNvPr id="424" name="CustomShape 2"/>
          <p:cNvSpPr/>
          <p:nvPr/>
        </p:nvSpPr>
        <p:spPr>
          <a:xfrm>
            <a:off x="979560" y="2364480"/>
            <a:ext cx="8825040" cy="38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5" name="Picture 2" descr=""/>
          <p:cNvPicPr/>
          <p:nvPr/>
        </p:nvPicPr>
        <p:blipFill>
          <a:blip r:embed="rId2"/>
          <a:stretch/>
        </p:blipFill>
        <p:spPr>
          <a:xfrm>
            <a:off x="1311840" y="2364480"/>
            <a:ext cx="9004320" cy="430056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927</TotalTime>
  <Application>LibreOffice/6.0.3.2$Linux_X86_64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2019-05-19T17:47:31Z</dcterms:created>
  <dc:creator>user</dc:creator>
  <dc:description/>
  <dc:language>en-US</dc:language>
  <cp:lastModifiedBy/>
  <dcterms:modified xsi:type="dcterms:W3CDTF">2019-07-11T10:08:07Z</dcterms:modified>
  <cp:revision>57</cp:revision>
  <dc:subject/>
  <dc:title>AFRICAR INITIATIVE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6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